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5" Type="http://schemas.openxmlformats.org/officeDocument/2006/relationships/slide" Target="slides/slide4.xml" /><Relationship Id="rId10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17431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53436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025672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8364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5964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2900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2930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4214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7786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228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3775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571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3606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0724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0029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3794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17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60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6" Type="http://schemas.openxmlformats.org/officeDocument/2006/relationships/image" Target="../media/image2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6" Type="http://schemas.openxmlformats.org/officeDocument/2006/relationships/image" Target="../media/image2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5" Type="http://schemas.openxmlformats.org/officeDocument/2006/relationships/image" Target="../media/image2.pn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5" Type="http://schemas.openxmlformats.org/officeDocument/2006/relationships/image" Target="../media/image2.png" /><Relationship Id="rId4" Type="http://schemas.openxmlformats.org/officeDocument/2006/relationships/image" Target="../media/image8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7470" y="392922"/>
            <a:ext cx="4577715" cy="1543371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600" b="1" i="1" spc="125" dirty="0">
                <a:latin typeface="Roboto Cn"/>
                <a:cs typeface="Roboto Cn"/>
              </a:rPr>
              <a:t>ANALYSING</a:t>
            </a:r>
            <a:r>
              <a:rPr sz="1600" b="1" i="1" spc="45" dirty="0">
                <a:latin typeface="Roboto Cn"/>
                <a:cs typeface="Roboto Cn"/>
              </a:rPr>
              <a:t> </a:t>
            </a:r>
            <a:r>
              <a:rPr sz="1600" b="1" i="1" spc="125" dirty="0">
                <a:latin typeface="Roboto Cn"/>
                <a:cs typeface="Roboto Cn"/>
              </a:rPr>
              <a:t>HOUSING</a:t>
            </a:r>
            <a:r>
              <a:rPr sz="1600" b="1" i="1" spc="50" dirty="0">
                <a:latin typeface="Roboto Cn"/>
                <a:cs typeface="Roboto Cn"/>
              </a:rPr>
              <a:t> </a:t>
            </a:r>
            <a:r>
              <a:rPr sz="1600" b="1" i="1" spc="110" dirty="0">
                <a:latin typeface="Roboto Cn"/>
                <a:cs typeface="Roboto Cn"/>
              </a:rPr>
              <a:t>PRICES</a:t>
            </a:r>
            <a:r>
              <a:rPr sz="1600" b="1" i="1" spc="40" dirty="0">
                <a:latin typeface="Roboto Cn"/>
                <a:cs typeface="Roboto Cn"/>
              </a:rPr>
              <a:t> </a:t>
            </a:r>
            <a:r>
              <a:rPr sz="1600" b="1" i="1" spc="90" dirty="0">
                <a:latin typeface="Roboto Cn"/>
                <a:cs typeface="Roboto Cn"/>
              </a:rPr>
              <a:t>IN</a:t>
            </a:r>
            <a:endParaRPr sz="1600" dirty="0">
              <a:latin typeface="Roboto Cn"/>
              <a:cs typeface="Roboto Cn"/>
            </a:endParaRPr>
          </a:p>
          <a:p>
            <a:pPr marL="1455420">
              <a:lnSpc>
                <a:spcPct val="100000"/>
              </a:lnSpc>
              <a:spcBef>
                <a:spcPts val="235"/>
              </a:spcBef>
            </a:pPr>
            <a:r>
              <a:rPr sz="1600" b="1" i="1" spc="145" dirty="0">
                <a:latin typeface="Roboto Cn"/>
                <a:cs typeface="Roboto Cn"/>
              </a:rPr>
              <a:t>METROPOLITAN</a:t>
            </a:r>
            <a:r>
              <a:rPr sz="1600" b="1" i="1" spc="30" dirty="0">
                <a:latin typeface="Roboto Cn"/>
                <a:cs typeface="Roboto Cn"/>
              </a:rPr>
              <a:t> </a:t>
            </a:r>
            <a:r>
              <a:rPr sz="1600" b="1" i="1" spc="135" dirty="0">
                <a:latin typeface="Roboto Cn"/>
                <a:cs typeface="Roboto Cn"/>
              </a:rPr>
              <a:t>AREAS</a:t>
            </a:r>
            <a:r>
              <a:rPr sz="1600" b="1" i="1" spc="35" dirty="0">
                <a:latin typeface="Roboto Cn"/>
                <a:cs typeface="Roboto Cn"/>
              </a:rPr>
              <a:t> </a:t>
            </a:r>
            <a:r>
              <a:rPr sz="1600" b="1" i="1" spc="130" dirty="0">
                <a:latin typeface="Roboto Cn"/>
                <a:cs typeface="Roboto Cn"/>
              </a:rPr>
              <a:t>OF</a:t>
            </a:r>
            <a:r>
              <a:rPr sz="1600" b="1" i="1" spc="35" dirty="0">
                <a:latin typeface="Roboto Cn"/>
                <a:cs typeface="Roboto Cn"/>
              </a:rPr>
              <a:t> </a:t>
            </a:r>
            <a:r>
              <a:rPr sz="1600" b="1" i="1" spc="105" dirty="0">
                <a:latin typeface="Roboto Cn"/>
                <a:cs typeface="Roboto Cn"/>
              </a:rPr>
              <a:t>INDIA</a:t>
            </a:r>
            <a:endParaRPr sz="1600" dirty="0">
              <a:latin typeface="Roboto Cn"/>
              <a:cs typeface="Roboto Cn"/>
            </a:endParaRPr>
          </a:p>
          <a:p>
            <a:pPr marL="2349500">
              <a:lnSpc>
                <a:spcPct val="100000"/>
              </a:lnSpc>
              <a:spcBef>
                <a:spcPts val="1235"/>
              </a:spcBef>
            </a:pPr>
            <a:r>
              <a:rPr sz="1600" b="1" i="1" spc="120" dirty="0">
                <a:latin typeface="Roboto Cn"/>
                <a:cs typeface="Roboto Cn"/>
              </a:rPr>
              <a:t>1)INTRODUCTION</a:t>
            </a:r>
            <a:endParaRPr sz="16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100" b="1" i="1" spc="25" dirty="0">
                <a:latin typeface="Roboto Cn"/>
                <a:cs typeface="Roboto Cn"/>
              </a:rPr>
              <a:t>1.1</a:t>
            </a:r>
            <a:r>
              <a:rPr sz="1100" b="1" i="1" spc="10" dirty="0">
                <a:latin typeface="Roboto Cn"/>
                <a:cs typeface="Roboto Cn"/>
              </a:rPr>
              <a:t> </a:t>
            </a:r>
            <a:r>
              <a:rPr lang="en-US" sz="1100" b="1" i="1" spc="90" dirty="0">
                <a:latin typeface="Roboto Cn"/>
                <a:cs typeface="Roboto Cn"/>
              </a:rPr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0" y="2282973"/>
            <a:ext cx="5508625" cy="5184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lang="en-US" sz="1000" b="1" i="1" spc="70" dirty="0">
                <a:latin typeface="Roboto Cn"/>
                <a:cs typeface="Roboto Cn"/>
              </a:rPr>
              <a:t> </a:t>
            </a:r>
            <a:r>
              <a:rPr sz="1000" b="1" i="1" spc="70" dirty="0">
                <a:latin typeface="Roboto Cn"/>
                <a:cs typeface="Roboto Cn"/>
              </a:rPr>
              <a:t>Meaning</a:t>
            </a:r>
            <a:r>
              <a:rPr sz="1000" b="1" i="1" spc="20" dirty="0">
                <a:latin typeface="Roboto Cn"/>
                <a:cs typeface="Roboto Cn"/>
              </a:rPr>
              <a:t> </a:t>
            </a:r>
            <a:r>
              <a:rPr sz="1000" b="1" i="1" spc="55" dirty="0">
                <a:latin typeface="Roboto Cn"/>
                <a:cs typeface="Roboto Cn"/>
              </a:rPr>
              <a:t>of</a:t>
            </a:r>
            <a:r>
              <a:rPr sz="1000" b="1" i="1" spc="30" dirty="0">
                <a:latin typeface="Roboto Cn"/>
                <a:cs typeface="Roboto Cn"/>
              </a:rPr>
              <a:t> </a:t>
            </a:r>
            <a:r>
              <a:rPr sz="1000" b="1" i="1" spc="60" dirty="0">
                <a:latin typeface="Roboto Cn"/>
                <a:cs typeface="Roboto Cn"/>
              </a:rPr>
              <a:t>housing</a:t>
            </a:r>
            <a:r>
              <a:rPr sz="1000" b="1" i="1" spc="25" dirty="0">
                <a:latin typeface="Roboto Cn"/>
                <a:cs typeface="Roboto Cn"/>
              </a:rPr>
              <a:t> </a:t>
            </a:r>
            <a:r>
              <a:rPr sz="1000" b="1" i="1" spc="55" dirty="0">
                <a:latin typeface="Roboto Cn"/>
                <a:cs typeface="Roboto Cn"/>
              </a:rPr>
              <a:t>prices?</a:t>
            </a:r>
            <a:endParaRPr sz="10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 dirty="0">
              <a:latin typeface="Roboto Cn"/>
              <a:cs typeface="Roboto Cn"/>
            </a:endParaRPr>
          </a:p>
          <a:p>
            <a:pPr marL="520700">
              <a:lnSpc>
                <a:spcPct val="100000"/>
              </a:lnSpc>
            </a:pPr>
            <a:r>
              <a:rPr sz="900" b="1" i="1" spc="70" dirty="0">
                <a:latin typeface="Roboto Cn"/>
                <a:cs typeface="Roboto Cn"/>
              </a:rPr>
              <a:t>The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sums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25" dirty="0">
                <a:latin typeface="Roboto Cn"/>
                <a:cs typeface="Roboto Cn"/>
              </a:rPr>
              <a:t>in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money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for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which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houses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may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be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bought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or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sold.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900" b="1" i="1" spc="45" dirty="0">
                <a:latin typeface="Roboto Cn"/>
                <a:cs typeface="Roboto Cn"/>
              </a:rPr>
              <a:t>LINK: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900" b="1" i="1" spc="35" dirty="0">
                <a:latin typeface="Roboto Cn"/>
                <a:cs typeface="Roboto Cn"/>
              </a:rPr>
              <a:t>1)</a:t>
            </a:r>
            <a:endParaRPr sz="900" dirty="0">
              <a:latin typeface="Roboto Cn"/>
              <a:cs typeface="Roboto Cn"/>
            </a:endParaRPr>
          </a:p>
          <a:p>
            <a:pPr marL="193040" marR="49530">
              <a:lnSpc>
                <a:spcPct val="112300"/>
              </a:lnSpc>
            </a:pPr>
            <a:r>
              <a:rPr sz="900" b="1" i="1" spc="40" dirty="0">
                <a:latin typeface="Roboto Cn"/>
                <a:cs typeface="Roboto Cn"/>
              </a:rPr>
              <a:t>https:github.com/Pravina17/Analysing-Housing-Prices-In-Metropolitan-Areas-Of-India_NM2023TMID0 </a:t>
            </a:r>
            <a:r>
              <a:rPr sz="900" b="1" i="1" spc="45" dirty="0">
                <a:latin typeface="Roboto Cn"/>
                <a:cs typeface="Roboto Cn"/>
              </a:rPr>
              <a:t> </a:t>
            </a:r>
            <a:r>
              <a:rPr sz="900" b="1" i="1" spc="35" dirty="0">
                <a:latin typeface="Roboto Cn"/>
                <a:cs typeface="Roboto Cn"/>
              </a:rPr>
              <a:t>2673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900" b="1" i="1" spc="45" dirty="0">
                <a:latin typeface="Roboto Cn"/>
                <a:cs typeface="Roboto Cn"/>
              </a:rPr>
              <a:t>2)https://public.tableau.com/app/profile/pravina.s5167/vizzes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1000" b="1" i="1" spc="100" dirty="0">
                <a:latin typeface="Roboto Cn"/>
                <a:cs typeface="Roboto Cn"/>
              </a:rPr>
              <a:t>CONTENT</a:t>
            </a:r>
            <a:endParaRPr sz="10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 dirty="0">
              <a:latin typeface="Roboto Cn"/>
              <a:cs typeface="Roboto Cn"/>
            </a:endParaRPr>
          </a:p>
          <a:p>
            <a:pPr marL="298450">
              <a:lnSpc>
                <a:spcPct val="100000"/>
              </a:lnSpc>
            </a:pPr>
            <a:r>
              <a:rPr sz="900" b="1" i="1" spc="45" dirty="0">
                <a:latin typeface="Roboto Cn"/>
                <a:cs typeface="Roboto Cn"/>
              </a:rPr>
              <a:t>*collection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of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prices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of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75" dirty="0">
                <a:latin typeface="Roboto Cn"/>
                <a:cs typeface="Roboto Cn"/>
              </a:rPr>
              <a:t>new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and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resale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houses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located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25" dirty="0">
                <a:latin typeface="Roboto Cn"/>
                <a:cs typeface="Roboto Cn"/>
              </a:rPr>
              <a:t>in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the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metropolitan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areas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of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35" dirty="0">
                <a:latin typeface="Roboto Cn"/>
                <a:cs typeface="Roboto Cn"/>
              </a:rPr>
              <a:t>india.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 dirty="0">
              <a:latin typeface="Roboto Cn"/>
              <a:cs typeface="Roboto Cn"/>
            </a:endParaRPr>
          </a:p>
          <a:p>
            <a:pPr marL="102235" marR="5080" indent="252729">
              <a:lnSpc>
                <a:spcPct val="112300"/>
              </a:lnSpc>
            </a:pPr>
            <a:r>
              <a:rPr sz="900" b="1" i="1" spc="65" dirty="0">
                <a:latin typeface="Roboto Cn"/>
                <a:cs typeface="Roboto Cn"/>
              </a:rPr>
              <a:t>*The </a:t>
            </a:r>
            <a:r>
              <a:rPr sz="900" b="1" i="1" spc="55" dirty="0">
                <a:latin typeface="Roboto Cn"/>
                <a:cs typeface="Roboto Cn"/>
              </a:rPr>
              <a:t>amenities </a:t>
            </a:r>
            <a:r>
              <a:rPr sz="900" b="1" i="1" spc="50" dirty="0">
                <a:latin typeface="Roboto Cn"/>
                <a:cs typeface="Roboto Cn"/>
              </a:rPr>
              <a:t>provided </a:t>
            </a:r>
            <a:r>
              <a:rPr sz="900" b="1" i="1" spc="45" dirty="0">
                <a:latin typeface="Roboto Cn"/>
                <a:cs typeface="Roboto Cn"/>
              </a:rPr>
              <a:t>for </a:t>
            </a:r>
            <a:r>
              <a:rPr sz="900" b="1" i="1" spc="65" dirty="0">
                <a:latin typeface="Roboto Cn"/>
                <a:cs typeface="Roboto Cn"/>
              </a:rPr>
              <a:t>each </a:t>
            </a:r>
            <a:r>
              <a:rPr sz="900" b="1" i="1" spc="50" dirty="0">
                <a:latin typeface="Roboto Cn"/>
                <a:cs typeface="Roboto Cn"/>
              </a:rPr>
              <a:t>houses,with </a:t>
            </a:r>
            <a:r>
              <a:rPr sz="900" b="1" i="1" spc="35" dirty="0">
                <a:latin typeface="Roboto Cn"/>
                <a:cs typeface="Roboto Cn"/>
              </a:rPr>
              <a:t>40 </a:t>
            </a:r>
            <a:r>
              <a:rPr sz="900" b="1" i="1" spc="50" dirty="0">
                <a:latin typeface="Roboto Cn"/>
                <a:cs typeface="Roboto Cn"/>
              </a:rPr>
              <a:t>explanatory </a:t>
            </a:r>
            <a:r>
              <a:rPr sz="900" b="1" i="1" spc="45" dirty="0">
                <a:latin typeface="Roboto Cn"/>
                <a:cs typeface="Roboto Cn"/>
              </a:rPr>
              <a:t>variables </a:t>
            </a:r>
            <a:r>
              <a:rPr sz="900" b="1" i="1" spc="50" dirty="0">
                <a:latin typeface="Roboto Cn"/>
                <a:cs typeface="Roboto Cn"/>
              </a:rPr>
              <a:t>describing various </a:t>
            </a:r>
            <a:r>
              <a:rPr sz="900" b="1" i="1" spc="65" dirty="0">
                <a:latin typeface="Roboto Cn"/>
                <a:cs typeface="Roboto Cn"/>
              </a:rPr>
              <a:t>aspects </a:t>
            </a:r>
            <a:r>
              <a:rPr sz="900" b="1" i="1" spc="7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of </a:t>
            </a:r>
            <a:r>
              <a:rPr sz="900" b="1" i="1" spc="75" dirty="0">
                <a:latin typeface="Roboto Cn"/>
                <a:cs typeface="Roboto Cn"/>
              </a:rPr>
              <a:t>new </a:t>
            </a:r>
            <a:r>
              <a:rPr sz="900" b="1" i="1" spc="55" dirty="0">
                <a:latin typeface="Roboto Cn"/>
                <a:cs typeface="Roboto Cn"/>
              </a:rPr>
              <a:t>resale </a:t>
            </a:r>
            <a:r>
              <a:rPr sz="900" b="1" i="1" spc="65" dirty="0">
                <a:latin typeface="Roboto Cn"/>
                <a:cs typeface="Roboto Cn"/>
              </a:rPr>
              <a:t>houses </a:t>
            </a:r>
            <a:r>
              <a:rPr sz="900" b="1" i="1" spc="25" dirty="0">
                <a:latin typeface="Roboto Cn"/>
                <a:cs typeface="Roboto Cn"/>
              </a:rPr>
              <a:t>in </a:t>
            </a:r>
            <a:r>
              <a:rPr sz="900" b="1" i="1" spc="45" dirty="0">
                <a:latin typeface="Roboto Cn"/>
                <a:cs typeface="Roboto Cn"/>
              </a:rPr>
              <a:t>the </a:t>
            </a:r>
            <a:r>
              <a:rPr sz="900" b="1" i="1" spc="50" dirty="0">
                <a:latin typeface="Roboto Cn"/>
                <a:cs typeface="Roboto Cn"/>
              </a:rPr>
              <a:t>metropolitan </a:t>
            </a:r>
            <a:r>
              <a:rPr sz="900" b="1" i="1" spc="60" dirty="0">
                <a:latin typeface="Roboto Cn"/>
                <a:cs typeface="Roboto Cn"/>
              </a:rPr>
              <a:t>areas </a:t>
            </a:r>
            <a:r>
              <a:rPr sz="900" b="1" i="1" spc="50" dirty="0">
                <a:latin typeface="Roboto Cn"/>
                <a:cs typeface="Roboto Cn"/>
              </a:rPr>
              <a:t>of </a:t>
            </a:r>
            <a:r>
              <a:rPr sz="900" b="1" i="1" spc="40" dirty="0">
                <a:latin typeface="Roboto Cn"/>
                <a:cs typeface="Roboto Cn"/>
              </a:rPr>
              <a:t>india ,one </a:t>
            </a:r>
            <a:r>
              <a:rPr sz="900" b="1" i="1" spc="65" dirty="0">
                <a:latin typeface="Roboto Cn"/>
                <a:cs typeface="Roboto Cn"/>
              </a:rPr>
              <a:t>can </a:t>
            </a:r>
            <a:r>
              <a:rPr sz="900" b="1" i="1" spc="45" dirty="0">
                <a:latin typeface="Roboto Cn"/>
                <a:cs typeface="Roboto Cn"/>
              </a:rPr>
              <a:t>predict the </a:t>
            </a:r>
            <a:r>
              <a:rPr sz="900" b="1" i="1" spc="35" dirty="0">
                <a:latin typeface="Roboto Cn"/>
                <a:cs typeface="Roboto Cn"/>
              </a:rPr>
              <a:t>final </a:t>
            </a:r>
            <a:r>
              <a:rPr sz="900" b="1" i="1" spc="45" dirty="0">
                <a:latin typeface="Roboto Cn"/>
                <a:cs typeface="Roboto Cn"/>
              </a:rPr>
              <a:t>price </a:t>
            </a:r>
            <a:r>
              <a:rPr sz="900" b="1" i="1" spc="50" dirty="0">
                <a:latin typeface="Roboto Cn"/>
                <a:cs typeface="Roboto Cn"/>
              </a:rPr>
              <a:t>of </a:t>
            </a:r>
            <a:r>
              <a:rPr sz="900" b="1" i="1" spc="65" dirty="0">
                <a:latin typeface="Roboto Cn"/>
                <a:cs typeface="Roboto Cn"/>
              </a:rPr>
              <a:t>houses </a:t>
            </a:r>
            <a:r>
              <a:rPr sz="900" b="1" i="1" spc="25" dirty="0">
                <a:latin typeface="Roboto Cn"/>
                <a:cs typeface="Roboto Cn"/>
              </a:rPr>
              <a:t>in </a:t>
            </a:r>
            <a:r>
              <a:rPr sz="900" b="1" i="1" spc="55" dirty="0">
                <a:latin typeface="Roboto Cn"/>
                <a:cs typeface="Roboto Cn"/>
              </a:rPr>
              <a:t>these </a:t>
            </a:r>
            <a:r>
              <a:rPr sz="900" b="1" i="1" spc="-18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regions.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1200" b="1" i="1" spc="30" dirty="0">
                <a:latin typeface="Roboto Cn"/>
                <a:cs typeface="Roboto Cn"/>
              </a:rPr>
              <a:t>1.2</a:t>
            </a:r>
            <a:r>
              <a:rPr sz="1200" b="1" i="1" spc="5" dirty="0">
                <a:latin typeface="Roboto Cn"/>
                <a:cs typeface="Roboto Cn"/>
              </a:rPr>
              <a:t> </a:t>
            </a:r>
            <a:r>
              <a:rPr sz="1200" b="1" i="1" spc="85" dirty="0">
                <a:latin typeface="Roboto Cn"/>
                <a:cs typeface="Roboto Cn"/>
              </a:rPr>
              <a:t>Purpose</a:t>
            </a:r>
            <a:endParaRPr sz="1200" dirty="0">
              <a:latin typeface="Roboto Cn"/>
              <a:cs typeface="Roboto Cn"/>
            </a:endParaRPr>
          </a:p>
          <a:p>
            <a:pPr marL="102235" marR="429895" indent="367030">
              <a:lnSpc>
                <a:spcPct val="112300"/>
              </a:lnSpc>
              <a:spcBef>
                <a:spcPts val="1065"/>
              </a:spcBef>
            </a:pPr>
            <a:r>
              <a:rPr sz="900" b="1" i="1" spc="85" dirty="0">
                <a:latin typeface="Roboto Cn"/>
                <a:cs typeface="Roboto Cn"/>
              </a:rPr>
              <a:t>A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POST-PENDEMIC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NEED</a:t>
            </a:r>
            <a:r>
              <a:rPr sz="900" b="1" i="1" spc="45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FOR</a:t>
            </a:r>
            <a:r>
              <a:rPr sz="900" b="1" i="1" spc="45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SECURITY,INCREASED</a:t>
            </a:r>
            <a:r>
              <a:rPr sz="900" b="1" i="1" spc="4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SAVINGS,AND</a:t>
            </a:r>
            <a:r>
              <a:rPr sz="900" b="1" i="1" spc="4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RELATIVELY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LITTLE </a:t>
            </a:r>
            <a:r>
              <a:rPr sz="900" b="1" i="1" spc="-185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INCOME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DISRUPTION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FOR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MIDDLE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85" dirty="0">
                <a:latin typeface="Roboto Cn"/>
                <a:cs typeface="Roboto Cn"/>
              </a:rPr>
              <a:t>AND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HIGHER-INCOME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GROUPS.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 dirty="0">
              <a:latin typeface="Roboto Cn"/>
              <a:cs typeface="Roboto Cn"/>
            </a:endParaRPr>
          </a:p>
          <a:p>
            <a:pPr marL="102235" marR="94615" indent="309880">
              <a:lnSpc>
                <a:spcPct val="112300"/>
              </a:lnSpc>
            </a:pPr>
            <a:r>
              <a:rPr sz="900" b="1" i="1" spc="80" dirty="0">
                <a:latin typeface="Roboto Cn"/>
                <a:cs typeface="Roboto Cn"/>
              </a:rPr>
              <a:t>*THE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PRIMARY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PURPOSE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OF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HOUSING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30" dirty="0">
                <a:latin typeface="Roboto Cn"/>
                <a:cs typeface="Roboto Cn"/>
              </a:rPr>
              <a:t>IS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90" dirty="0">
                <a:latin typeface="Roboto Cn"/>
                <a:cs typeface="Roboto Cn"/>
              </a:rPr>
              <a:t>TO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PROVIDE</a:t>
            </a:r>
            <a:r>
              <a:rPr sz="900" b="1" i="1" spc="45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SELTER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90" dirty="0">
                <a:latin typeface="Roboto Cn"/>
                <a:cs typeface="Roboto Cn"/>
              </a:rPr>
              <a:t>TO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INDIVIDUALS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85" dirty="0">
                <a:latin typeface="Roboto Cn"/>
                <a:cs typeface="Roboto Cn"/>
              </a:rPr>
              <a:t>AND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FAMILIES. </a:t>
            </a:r>
            <a:r>
              <a:rPr sz="900" b="1" i="1" spc="-185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PEOPLE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NEED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85" dirty="0">
                <a:latin typeface="Roboto Cn"/>
                <a:cs typeface="Roboto Cn"/>
              </a:rPr>
              <a:t>A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75" dirty="0">
                <a:latin typeface="Roboto Cn"/>
                <a:cs typeface="Roboto Cn"/>
              </a:rPr>
              <a:t>PLACE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90" dirty="0">
                <a:latin typeface="Roboto Cn"/>
                <a:cs typeface="Roboto Cn"/>
              </a:rPr>
              <a:t>TO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LIVE,AND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HOUSING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FULFILLS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THIS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BASIC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NEED.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 dirty="0">
              <a:latin typeface="Roboto Cn"/>
              <a:cs typeface="Roboto Cn"/>
            </a:endParaRPr>
          </a:p>
          <a:p>
            <a:pPr marL="102235" marR="12065" indent="367030">
              <a:lnSpc>
                <a:spcPct val="112300"/>
              </a:lnSpc>
            </a:pPr>
            <a:r>
              <a:rPr sz="900" b="1" i="1" spc="80" dirty="0">
                <a:latin typeface="Roboto Cn"/>
                <a:cs typeface="Roboto Cn"/>
              </a:rPr>
              <a:t>*DATA </a:t>
            </a:r>
            <a:r>
              <a:rPr sz="900" b="1" i="1" spc="75" dirty="0">
                <a:latin typeface="Roboto Cn"/>
                <a:cs typeface="Roboto Cn"/>
              </a:rPr>
              <a:t>COLLECTION ,MARKET RESERCH,ECONOMIC </a:t>
            </a:r>
            <a:r>
              <a:rPr sz="900" b="1" i="1" spc="55" dirty="0">
                <a:latin typeface="Roboto Cn"/>
                <a:cs typeface="Roboto Cn"/>
              </a:rPr>
              <a:t>ANLYSIS,LOCAL </a:t>
            </a:r>
            <a:r>
              <a:rPr sz="900" b="1" i="1" spc="75" dirty="0">
                <a:latin typeface="Roboto Cn"/>
                <a:cs typeface="Roboto Cn"/>
              </a:rPr>
              <a:t>FACTORS </a:t>
            </a:r>
            <a:r>
              <a:rPr sz="900" b="1" i="1" spc="70" dirty="0">
                <a:latin typeface="Roboto Cn"/>
                <a:cs typeface="Roboto Cn"/>
              </a:rPr>
              <a:t>HOUSING </a:t>
            </a:r>
            <a:r>
              <a:rPr sz="900" b="1" i="1" spc="75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PRICES</a:t>
            </a:r>
            <a:r>
              <a:rPr sz="900" b="1" i="1" spc="30" dirty="0">
                <a:latin typeface="Roboto Cn"/>
                <a:cs typeface="Roboto Cn"/>
              </a:rPr>
              <a:t> IS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85" dirty="0">
                <a:latin typeface="Roboto Cn"/>
                <a:cs typeface="Roboto Cn"/>
              </a:rPr>
              <a:t>A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COMPLEX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TASK.REMEMBER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90" dirty="0">
                <a:latin typeface="Roboto Cn"/>
                <a:cs typeface="Roboto Cn"/>
              </a:rPr>
              <a:t>THAT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THESE</a:t>
            </a:r>
            <a:r>
              <a:rPr sz="900" b="1" i="1" spc="45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PROJECT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75" dirty="0">
                <a:latin typeface="Roboto Cn"/>
                <a:cs typeface="Roboto Cn"/>
              </a:rPr>
              <a:t>ARE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90" dirty="0">
                <a:latin typeface="Roboto Cn"/>
                <a:cs typeface="Roboto Cn"/>
              </a:rPr>
              <a:t>NOT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GUARANTEED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85" dirty="0">
                <a:latin typeface="Roboto Cn"/>
                <a:cs typeface="Roboto Cn"/>
              </a:rPr>
              <a:t>AND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SHOULD </a:t>
            </a:r>
            <a:r>
              <a:rPr sz="900" b="1" i="1" spc="-18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BE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USED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AS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85" dirty="0">
                <a:latin typeface="Roboto Cn"/>
                <a:cs typeface="Roboto Cn"/>
              </a:rPr>
              <a:t>A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GUIDE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RATHER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90" dirty="0">
                <a:latin typeface="Roboto Cn"/>
                <a:cs typeface="Roboto Cn"/>
              </a:rPr>
              <a:t>THAN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85" dirty="0">
                <a:latin typeface="Roboto Cn"/>
                <a:cs typeface="Roboto Cn"/>
              </a:rPr>
              <a:t>A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DEFINITIVE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PREDICTION</a:t>
            </a:r>
            <a:endParaRPr sz="900" dirty="0">
              <a:latin typeface="Roboto Cn"/>
              <a:cs typeface="Roboto C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0992" y="7893775"/>
            <a:ext cx="458724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sz="1400" b="1" i="1" spc="110" dirty="0">
                <a:latin typeface="Roboto Cn"/>
                <a:cs typeface="Roboto Cn"/>
              </a:rPr>
              <a:t>2)PROBLEM</a:t>
            </a:r>
            <a:r>
              <a:rPr sz="1400" b="1" i="1" spc="30" dirty="0">
                <a:latin typeface="Roboto Cn"/>
                <a:cs typeface="Roboto Cn"/>
              </a:rPr>
              <a:t> </a:t>
            </a:r>
            <a:r>
              <a:rPr sz="1400" b="1" i="1" spc="100" dirty="0">
                <a:latin typeface="Roboto Cn"/>
                <a:cs typeface="Roboto Cn"/>
              </a:rPr>
              <a:t>DEFINITION</a:t>
            </a:r>
            <a:r>
              <a:rPr sz="1400" b="1" i="1" spc="25" dirty="0">
                <a:latin typeface="Roboto Cn"/>
                <a:cs typeface="Roboto Cn"/>
              </a:rPr>
              <a:t> </a:t>
            </a:r>
            <a:r>
              <a:rPr sz="1400" b="1" i="1" spc="100" dirty="0">
                <a:latin typeface="Roboto Cn"/>
                <a:cs typeface="Roboto Cn"/>
              </a:rPr>
              <a:t>&amp;DESIGN</a:t>
            </a:r>
            <a:r>
              <a:rPr sz="1400" b="1" i="1" spc="25" dirty="0">
                <a:latin typeface="Roboto Cn"/>
                <a:cs typeface="Roboto Cn"/>
              </a:rPr>
              <a:t> </a:t>
            </a:r>
            <a:r>
              <a:rPr sz="1400" b="1" i="1" spc="114" dirty="0">
                <a:latin typeface="Roboto Cn"/>
                <a:cs typeface="Roboto Cn"/>
              </a:rPr>
              <a:t>THINKING</a:t>
            </a:r>
            <a:endParaRPr sz="140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100" b="1" i="1" spc="25" dirty="0">
                <a:latin typeface="Roboto Cn"/>
                <a:cs typeface="Roboto Cn"/>
              </a:rPr>
              <a:t>2.1</a:t>
            </a:r>
            <a:r>
              <a:rPr sz="1100" b="1" i="1" spc="15" dirty="0">
                <a:latin typeface="Roboto Cn"/>
                <a:cs typeface="Roboto Cn"/>
              </a:rPr>
              <a:t> </a:t>
            </a:r>
            <a:r>
              <a:rPr sz="1100" b="1" i="1" spc="105" dirty="0">
                <a:latin typeface="Roboto Cn"/>
                <a:cs typeface="Roboto Cn"/>
              </a:rPr>
              <a:t>EMPATHY</a:t>
            </a:r>
            <a:r>
              <a:rPr sz="1100" b="1" i="1" spc="20" dirty="0">
                <a:latin typeface="Roboto Cn"/>
                <a:cs typeface="Roboto Cn"/>
              </a:rPr>
              <a:t> </a:t>
            </a:r>
            <a:r>
              <a:rPr sz="1100" b="1" i="1" spc="114" dirty="0">
                <a:latin typeface="Roboto Cn"/>
                <a:cs typeface="Roboto Cn"/>
              </a:rPr>
              <a:t>MAP</a:t>
            </a:r>
            <a:endParaRPr sz="1100">
              <a:latin typeface="Roboto Cn"/>
              <a:cs typeface="Roboto Cn"/>
            </a:endParaRPr>
          </a:p>
        </p:txBody>
      </p:sp>
      <p:pic>
        <p:nvPicPr>
          <p:cNvPr id="8" name="AUD-20231015-WA0002.mp3">
            <a:hlinkClick r:id="" action="ppaction://media"/>
            <a:extLst>
              <a:ext uri="{FF2B5EF4-FFF2-40B4-BE49-F238E27FC236}">
                <a16:creationId xmlns:a16="http://schemas.microsoft.com/office/drawing/2014/main" id="{70500793-DE9C-9E5A-C125-DC6C88C85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0325" y="9349740"/>
            <a:ext cx="457200" cy="457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flipH="1">
            <a:off x="1220469" y="3581523"/>
            <a:ext cx="293497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spc="25" dirty="0">
                <a:latin typeface="Roboto Cn"/>
                <a:cs typeface="Roboto Cn"/>
              </a:rPr>
              <a:t>2.2</a:t>
            </a:r>
            <a:r>
              <a:rPr sz="1100" b="1" i="1" spc="15" dirty="0">
                <a:latin typeface="Roboto Cn"/>
                <a:cs typeface="Roboto Cn"/>
              </a:rPr>
              <a:t> </a:t>
            </a:r>
            <a:r>
              <a:rPr sz="1100" b="1" i="1" spc="90" dirty="0">
                <a:latin typeface="Roboto Cn"/>
                <a:cs typeface="Roboto Cn"/>
              </a:rPr>
              <a:t>BRAINSTORMING</a:t>
            </a:r>
            <a:r>
              <a:rPr sz="1100" b="1" i="1" spc="15" dirty="0">
                <a:latin typeface="Roboto Cn"/>
                <a:cs typeface="Roboto Cn"/>
              </a:rPr>
              <a:t> </a:t>
            </a:r>
            <a:r>
              <a:rPr sz="1100" b="1" i="1" spc="114" dirty="0">
                <a:latin typeface="Roboto Cn"/>
                <a:cs typeface="Roboto Cn"/>
              </a:rPr>
              <a:t>MAP</a:t>
            </a:r>
            <a:endParaRPr sz="1100">
              <a:latin typeface="Roboto Cn"/>
              <a:cs typeface="Roboto Cn"/>
            </a:endParaRPr>
          </a:p>
        </p:txBody>
      </p:sp>
      <p:sp>
        <p:nvSpPr>
          <p:cNvPr id="3" name="object 3"/>
          <p:cNvSpPr txBox="1"/>
          <p:nvPr/>
        </p:nvSpPr>
        <p:spPr>
          <a:xfrm flipH="1">
            <a:off x="1499865" y="8046529"/>
            <a:ext cx="2523494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95" dirty="0">
                <a:latin typeface="Roboto Cn"/>
                <a:cs typeface="Roboto Cn"/>
              </a:rPr>
              <a:t>3)RESULT</a:t>
            </a:r>
            <a:endParaRPr sz="1400">
              <a:latin typeface="Roboto Cn"/>
              <a:cs typeface="Roboto Cn"/>
            </a:endParaRPr>
          </a:p>
          <a:p>
            <a:pPr marL="100330">
              <a:lnSpc>
                <a:spcPct val="100000"/>
              </a:lnSpc>
              <a:spcBef>
                <a:spcPts val="1230"/>
              </a:spcBef>
            </a:pPr>
            <a:r>
              <a:rPr sz="1100" b="1" i="1" spc="95" dirty="0">
                <a:latin typeface="Roboto Cn"/>
                <a:cs typeface="Roboto Cn"/>
              </a:rPr>
              <a:t>DASHBOARD</a:t>
            </a:r>
            <a:r>
              <a:rPr sz="1100" b="1" i="1" spc="-20" dirty="0">
                <a:latin typeface="Roboto Cn"/>
                <a:cs typeface="Roboto Cn"/>
              </a:rPr>
              <a:t> </a:t>
            </a:r>
            <a:r>
              <a:rPr sz="1100" b="1" i="1" spc="40" dirty="0">
                <a:latin typeface="Roboto Cn"/>
                <a:cs typeface="Roboto Cn"/>
              </a:rPr>
              <a:t>1</a:t>
            </a:r>
            <a:endParaRPr sz="1100">
              <a:latin typeface="Roboto Cn"/>
              <a:cs typeface="Roboto Cn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300" y="217170"/>
            <a:ext cx="5495925" cy="3095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0469" y="4293359"/>
            <a:ext cx="5495925" cy="3095625"/>
          </a:xfrm>
          <a:prstGeom prst="rect">
            <a:avLst/>
          </a:prstGeom>
        </p:spPr>
      </p:pic>
      <p:pic>
        <p:nvPicPr>
          <p:cNvPr id="6" name="AUD-20231015-WA0002.mp3">
            <a:hlinkClick r:id="" action="ppaction://media"/>
            <a:extLst>
              <a:ext uri="{FF2B5EF4-FFF2-40B4-BE49-F238E27FC236}">
                <a16:creationId xmlns:a16="http://schemas.microsoft.com/office/drawing/2014/main" id="{C4B4B81D-A515-945B-1A27-3119F9564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2535" y="8093645"/>
            <a:ext cx="457200" cy="457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3010" y="3727792"/>
            <a:ext cx="1226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120" dirty="0">
                <a:latin typeface="Roboto Cn"/>
                <a:cs typeface="Roboto Cn"/>
              </a:rPr>
              <a:t>DASHBOARD</a:t>
            </a:r>
            <a:r>
              <a:rPr sz="1400" b="1" i="1" spc="-5" dirty="0">
                <a:latin typeface="Roboto Cn"/>
                <a:cs typeface="Roboto Cn"/>
              </a:rPr>
              <a:t> </a:t>
            </a:r>
            <a:r>
              <a:rPr sz="1400" b="1" i="1" spc="50" dirty="0">
                <a:latin typeface="Roboto Cn"/>
                <a:cs typeface="Roboto Cn"/>
              </a:rPr>
              <a:t>2</a:t>
            </a:r>
            <a:endParaRPr sz="1400">
              <a:latin typeface="Roboto Cn"/>
              <a:cs typeface="Roboto C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3010" y="8123554"/>
            <a:ext cx="61849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80" dirty="0">
                <a:latin typeface="Roboto Cn"/>
                <a:cs typeface="Roboto Cn"/>
              </a:rPr>
              <a:t>S</a:t>
            </a:r>
            <a:r>
              <a:rPr sz="1400" b="1" i="1" spc="155" dirty="0">
                <a:latin typeface="Roboto Cn"/>
                <a:cs typeface="Roboto Cn"/>
              </a:rPr>
              <a:t>T</a:t>
            </a:r>
            <a:r>
              <a:rPr sz="1400" b="1" i="1" spc="135" dirty="0">
                <a:latin typeface="Roboto Cn"/>
                <a:cs typeface="Roboto Cn"/>
              </a:rPr>
              <a:t>O</a:t>
            </a:r>
            <a:r>
              <a:rPr lang="en-US" sz="1400" b="1" i="1" spc="105" dirty="0">
                <a:latin typeface="Roboto Cn"/>
                <a:cs typeface="Roboto Cn"/>
              </a:rPr>
              <a:t>R</a:t>
            </a:r>
            <a:r>
              <a:rPr sz="1400" b="1" i="1" spc="60" dirty="0">
                <a:latin typeface="Roboto Cn"/>
                <a:cs typeface="Roboto Cn"/>
              </a:rPr>
              <a:t>Y</a:t>
            </a:r>
            <a:endParaRPr sz="1400" b="1" dirty="0">
              <a:latin typeface="Roboto Cn"/>
              <a:cs typeface="Roboto Cn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010" y="297180"/>
            <a:ext cx="5495925" cy="3095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3000" y="4506490"/>
            <a:ext cx="5495925" cy="3095625"/>
          </a:xfrm>
          <a:prstGeom prst="rect">
            <a:avLst/>
          </a:prstGeom>
        </p:spPr>
      </p:pic>
      <p:pic>
        <p:nvPicPr>
          <p:cNvPr id="6" name="AUD-20231015-WA0002.mp3">
            <a:hlinkClick r:id="" action="ppaction://media"/>
            <a:extLst>
              <a:ext uri="{FF2B5EF4-FFF2-40B4-BE49-F238E27FC236}">
                <a16:creationId xmlns:a16="http://schemas.microsoft.com/office/drawing/2014/main" id="{ABC0A07F-1668-D910-3E9E-01801C47C2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0335" y="8258600"/>
            <a:ext cx="457200" cy="457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8411" y="3708628"/>
            <a:ext cx="27190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125" dirty="0">
                <a:latin typeface="Roboto Cn"/>
                <a:cs typeface="Roboto Cn"/>
              </a:rPr>
              <a:t>4)ADVANTAGE</a:t>
            </a:r>
            <a:r>
              <a:rPr sz="1400" b="1" i="1" spc="25" dirty="0">
                <a:latin typeface="Roboto Cn"/>
                <a:cs typeface="Roboto Cn"/>
              </a:rPr>
              <a:t> </a:t>
            </a:r>
            <a:r>
              <a:rPr sz="1400" b="1" i="1" spc="114" dirty="0">
                <a:latin typeface="Roboto Cn"/>
                <a:cs typeface="Roboto Cn"/>
              </a:rPr>
              <a:t>&amp;DISADVANTAGE</a:t>
            </a:r>
            <a:endParaRPr sz="1400">
              <a:latin typeface="Roboto Cn"/>
              <a:cs typeface="Roboto C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8411" y="4293764"/>
            <a:ext cx="5469255" cy="52045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i="1" spc="95" dirty="0">
                <a:latin typeface="Roboto Cn"/>
                <a:cs typeface="Roboto Cn"/>
              </a:rPr>
              <a:t>ADVANTAGE</a:t>
            </a:r>
            <a:endParaRPr sz="10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 dirty="0">
              <a:latin typeface="Roboto Cn"/>
              <a:cs typeface="Roboto Cn"/>
            </a:endParaRPr>
          </a:p>
          <a:p>
            <a:pPr marL="102235" marR="97790" indent="925830">
              <a:lnSpc>
                <a:spcPct val="112300"/>
              </a:lnSpc>
              <a:spcBef>
                <a:spcPts val="5"/>
              </a:spcBef>
            </a:pPr>
            <a:r>
              <a:rPr sz="900" b="1" i="1" spc="85" dirty="0">
                <a:latin typeface="Roboto Cn"/>
                <a:cs typeface="Roboto Cn"/>
              </a:rPr>
              <a:t>ECONOMIC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STABILITY: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85" dirty="0">
                <a:latin typeface="Roboto Cn"/>
                <a:cs typeface="Roboto Cn"/>
              </a:rPr>
              <a:t>A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well-managed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housing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market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can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contripute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to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economic </a:t>
            </a:r>
            <a:r>
              <a:rPr sz="900" b="1" i="1" spc="-185" dirty="0">
                <a:latin typeface="Roboto Cn"/>
                <a:cs typeface="Roboto Cn"/>
              </a:rPr>
              <a:t> </a:t>
            </a:r>
            <a:r>
              <a:rPr sz="900" b="1" i="1" spc="30" dirty="0">
                <a:latin typeface="Roboto Cn"/>
                <a:cs typeface="Roboto Cn"/>
              </a:rPr>
              <a:t>stability </a:t>
            </a:r>
            <a:r>
              <a:rPr sz="900" b="1" i="1" spc="40" dirty="0">
                <a:latin typeface="Roboto Cn"/>
                <a:cs typeface="Roboto Cn"/>
              </a:rPr>
              <a:t>by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reducing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the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35" dirty="0">
                <a:latin typeface="Roboto Cn"/>
                <a:cs typeface="Roboto Cn"/>
              </a:rPr>
              <a:t>risk </a:t>
            </a:r>
            <a:r>
              <a:rPr sz="900" b="1" i="1" spc="50" dirty="0">
                <a:latin typeface="Roboto Cn"/>
                <a:cs typeface="Roboto Cn"/>
              </a:rPr>
              <a:t>of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housing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bubbles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and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crashes.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</a:pPr>
            <a:r>
              <a:rPr sz="900" b="1" i="1" spc="80" dirty="0">
                <a:latin typeface="Roboto Cn"/>
                <a:cs typeface="Roboto Cn"/>
              </a:rPr>
              <a:t>DISADVANTAGE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 dirty="0">
              <a:latin typeface="Roboto Cn"/>
              <a:cs typeface="Roboto Cn"/>
            </a:endParaRPr>
          </a:p>
          <a:p>
            <a:pPr marL="102235" marR="289560" indent="881380">
              <a:lnSpc>
                <a:spcPct val="112300"/>
              </a:lnSpc>
            </a:pPr>
            <a:r>
              <a:rPr sz="900" b="1" i="1" spc="55" dirty="0">
                <a:latin typeface="Roboto Cn"/>
                <a:cs typeface="Roboto Cn"/>
              </a:rPr>
              <a:t>INEQUALITY: </a:t>
            </a:r>
            <a:r>
              <a:rPr sz="900" b="1" i="1" spc="20" dirty="0">
                <a:latin typeface="Roboto Cn"/>
                <a:cs typeface="Roboto Cn"/>
              </a:rPr>
              <a:t>It's </a:t>
            </a:r>
            <a:r>
              <a:rPr sz="900" b="1" i="1" spc="55" dirty="0">
                <a:latin typeface="Roboto Cn"/>
                <a:cs typeface="Roboto Cn"/>
              </a:rPr>
              <a:t>possible </a:t>
            </a:r>
            <a:r>
              <a:rPr sz="900" b="1" i="1" spc="40" dirty="0">
                <a:latin typeface="Roboto Cn"/>
                <a:cs typeface="Roboto Cn"/>
              </a:rPr>
              <a:t>that </a:t>
            </a:r>
            <a:r>
              <a:rPr sz="900" b="1" i="1" spc="70" dirty="0">
                <a:latin typeface="Roboto Cn"/>
                <a:cs typeface="Roboto Cn"/>
              </a:rPr>
              <a:t>measures </a:t>
            </a:r>
            <a:r>
              <a:rPr sz="900" b="1" i="1" spc="65" dirty="0">
                <a:latin typeface="Roboto Cn"/>
                <a:cs typeface="Roboto Cn"/>
              </a:rPr>
              <a:t>aimed </a:t>
            </a:r>
            <a:r>
              <a:rPr sz="900" b="1" i="1" spc="40" dirty="0">
                <a:latin typeface="Roboto Cn"/>
                <a:cs typeface="Roboto Cn"/>
              </a:rPr>
              <a:t>at controlling </a:t>
            </a:r>
            <a:r>
              <a:rPr sz="900" b="1" i="1" spc="55" dirty="0">
                <a:latin typeface="Roboto Cn"/>
                <a:cs typeface="Roboto Cn"/>
              </a:rPr>
              <a:t>housing </a:t>
            </a:r>
            <a:r>
              <a:rPr sz="900" b="1" i="1" spc="50" dirty="0">
                <a:latin typeface="Roboto Cn"/>
                <a:cs typeface="Roboto Cn"/>
              </a:rPr>
              <a:t>prices </a:t>
            </a:r>
            <a:r>
              <a:rPr sz="900" b="1" i="1" spc="70" dirty="0">
                <a:latin typeface="Roboto Cn"/>
                <a:cs typeface="Roboto Cn"/>
              </a:rPr>
              <a:t>may </a:t>
            </a:r>
            <a:r>
              <a:rPr sz="900" b="1" i="1" spc="-185" dirty="0">
                <a:latin typeface="Roboto Cn"/>
                <a:cs typeface="Roboto Cn"/>
              </a:rPr>
              <a:t> </a:t>
            </a:r>
            <a:r>
              <a:rPr sz="900" b="1" i="1" spc="40" dirty="0">
                <a:latin typeface="Roboto Cn"/>
                <a:cs typeface="Roboto Cn"/>
              </a:rPr>
              <a:t>unintentionally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create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40" dirty="0">
                <a:latin typeface="Roboto Cn"/>
                <a:cs typeface="Roboto Cn"/>
              </a:rPr>
              <a:t>inequalities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or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30" dirty="0">
                <a:latin typeface="Roboto Cn"/>
                <a:cs typeface="Roboto Cn"/>
              </a:rPr>
              <a:t>limit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housing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choices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for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certain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demographics.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 dirty="0">
              <a:latin typeface="Roboto Cn"/>
              <a:cs typeface="Roboto Cn"/>
            </a:endParaRPr>
          </a:p>
          <a:p>
            <a:pPr marL="3035300" indent="-165735">
              <a:lnSpc>
                <a:spcPct val="100000"/>
              </a:lnSpc>
              <a:buSzPct val="92857"/>
              <a:buAutoNum type="arabicParenR" startAt="5"/>
              <a:tabLst>
                <a:tab pos="3035935" algn="l"/>
              </a:tabLst>
            </a:pPr>
            <a:r>
              <a:rPr sz="1400" b="1" i="1" spc="110" dirty="0">
                <a:latin typeface="Roboto Cn"/>
                <a:cs typeface="Roboto Cn"/>
              </a:rPr>
              <a:t>APPLICATION</a:t>
            </a:r>
            <a:endParaRPr sz="1400" dirty="0">
              <a:latin typeface="Roboto Cn"/>
              <a:cs typeface="Roboto Cn"/>
            </a:endParaRPr>
          </a:p>
          <a:p>
            <a:pPr marL="102235" marR="5080" indent="-90170">
              <a:lnSpc>
                <a:spcPct val="112300"/>
              </a:lnSpc>
              <a:spcBef>
                <a:spcPts val="1070"/>
              </a:spcBef>
            </a:pPr>
            <a:r>
              <a:rPr sz="1100" b="1" i="1" spc="90" dirty="0">
                <a:latin typeface="Roboto Cn"/>
                <a:cs typeface="Roboto Cn"/>
              </a:rPr>
              <a:t>The </a:t>
            </a:r>
            <a:r>
              <a:rPr sz="1100" b="1" i="1" spc="55" dirty="0">
                <a:latin typeface="Roboto Cn"/>
                <a:cs typeface="Roboto Cn"/>
              </a:rPr>
              <a:t>solution for </a:t>
            </a:r>
            <a:r>
              <a:rPr sz="1100" b="1" i="1" spc="75" dirty="0">
                <a:latin typeface="Roboto Cn"/>
                <a:cs typeface="Roboto Cn"/>
              </a:rPr>
              <a:t>managing </a:t>
            </a:r>
            <a:r>
              <a:rPr sz="1100" b="1" i="1" spc="70" dirty="0">
                <a:latin typeface="Roboto Cn"/>
                <a:cs typeface="Roboto Cn"/>
              </a:rPr>
              <a:t>housing </a:t>
            </a:r>
            <a:r>
              <a:rPr sz="1100" b="1" i="1" spc="60" dirty="0">
                <a:latin typeface="Roboto Cn"/>
                <a:cs typeface="Roboto Cn"/>
              </a:rPr>
              <a:t>prices </a:t>
            </a:r>
            <a:r>
              <a:rPr sz="1100" b="1" i="1" spc="35" dirty="0">
                <a:latin typeface="Roboto Cn"/>
                <a:cs typeface="Roboto Cn"/>
              </a:rPr>
              <a:t>in </a:t>
            </a:r>
            <a:r>
              <a:rPr sz="1100" b="1" i="1" spc="65" dirty="0">
                <a:latin typeface="Roboto Cn"/>
                <a:cs typeface="Roboto Cn"/>
              </a:rPr>
              <a:t>metropolitan </a:t>
            </a:r>
            <a:r>
              <a:rPr sz="1100" b="1" i="1" spc="75" dirty="0">
                <a:latin typeface="Roboto Cn"/>
                <a:cs typeface="Roboto Cn"/>
              </a:rPr>
              <a:t>areas </a:t>
            </a:r>
            <a:r>
              <a:rPr sz="1100" b="1" i="1" spc="80" dirty="0">
                <a:latin typeface="Roboto Cn"/>
                <a:cs typeface="Roboto Cn"/>
              </a:rPr>
              <a:t>can be </a:t>
            </a:r>
            <a:r>
              <a:rPr sz="1100" b="1" i="1" spc="60" dirty="0">
                <a:latin typeface="Roboto Cn"/>
                <a:cs typeface="Roboto Cn"/>
              </a:rPr>
              <a:t>applied </a:t>
            </a:r>
            <a:r>
              <a:rPr sz="1100" b="1" i="1" spc="35" dirty="0">
                <a:latin typeface="Roboto Cn"/>
                <a:cs typeface="Roboto Cn"/>
              </a:rPr>
              <a:t>in </a:t>
            </a:r>
            <a:r>
              <a:rPr sz="1100" b="1" i="1" spc="40" dirty="0">
                <a:latin typeface="Roboto Cn"/>
                <a:cs typeface="Roboto Cn"/>
              </a:rPr>
              <a:t> </a:t>
            </a:r>
            <a:r>
              <a:rPr sz="1100" b="1" i="1" spc="60" dirty="0">
                <a:latin typeface="Roboto Cn"/>
                <a:cs typeface="Roboto Cn"/>
              </a:rPr>
              <a:t>various </a:t>
            </a:r>
            <a:r>
              <a:rPr sz="1100" b="1" i="1" spc="65" dirty="0">
                <a:latin typeface="Roboto Cn"/>
                <a:cs typeface="Roboto Cn"/>
              </a:rPr>
              <a:t>contexts </a:t>
            </a:r>
            <a:r>
              <a:rPr sz="1100" b="1" i="1" spc="75" dirty="0">
                <a:latin typeface="Roboto Cn"/>
                <a:cs typeface="Roboto Cn"/>
              </a:rPr>
              <a:t>and </a:t>
            </a:r>
            <a:r>
              <a:rPr sz="1100" b="1" i="1" spc="60" dirty="0">
                <a:latin typeface="Roboto Cn"/>
                <a:cs typeface="Roboto Cn"/>
              </a:rPr>
              <a:t>locations </a:t>
            </a:r>
            <a:r>
              <a:rPr sz="1100" b="1" i="1" spc="80" dirty="0">
                <a:latin typeface="Roboto Cn"/>
                <a:cs typeface="Roboto Cn"/>
              </a:rPr>
              <a:t>where </a:t>
            </a:r>
            <a:r>
              <a:rPr sz="1100" b="1" i="1" spc="70" dirty="0">
                <a:latin typeface="Roboto Cn"/>
                <a:cs typeface="Roboto Cn"/>
              </a:rPr>
              <a:t>housing </a:t>
            </a:r>
            <a:r>
              <a:rPr sz="1100" b="1" i="1" spc="50" dirty="0">
                <a:latin typeface="Roboto Cn"/>
                <a:cs typeface="Roboto Cn"/>
              </a:rPr>
              <a:t>affordability </a:t>
            </a:r>
            <a:r>
              <a:rPr sz="1100" b="1" i="1" spc="75" dirty="0">
                <a:latin typeface="Roboto Cn"/>
                <a:cs typeface="Roboto Cn"/>
              </a:rPr>
              <a:t>and </a:t>
            </a:r>
            <a:r>
              <a:rPr sz="1100" b="1" i="1" spc="70" dirty="0">
                <a:latin typeface="Roboto Cn"/>
                <a:cs typeface="Roboto Cn"/>
              </a:rPr>
              <a:t>market </a:t>
            </a:r>
            <a:r>
              <a:rPr sz="1100" b="1" i="1" spc="40" dirty="0">
                <a:latin typeface="Roboto Cn"/>
                <a:cs typeface="Roboto Cn"/>
              </a:rPr>
              <a:t>stability </a:t>
            </a:r>
            <a:r>
              <a:rPr sz="1100" b="1" i="1" spc="70" dirty="0">
                <a:latin typeface="Roboto Cn"/>
                <a:cs typeface="Roboto Cn"/>
              </a:rPr>
              <a:t>are </a:t>
            </a:r>
            <a:r>
              <a:rPr sz="1100" b="1" i="1" spc="75" dirty="0">
                <a:latin typeface="Roboto Cn"/>
                <a:cs typeface="Roboto Cn"/>
              </a:rPr>
              <a:t> </a:t>
            </a:r>
            <a:r>
              <a:rPr sz="1100" b="1" i="1" spc="50" dirty="0">
                <a:latin typeface="Roboto Cn"/>
                <a:cs typeface="Roboto Cn"/>
              </a:rPr>
              <a:t>significant </a:t>
            </a:r>
            <a:r>
              <a:rPr sz="1100" b="1" i="1" spc="70" dirty="0">
                <a:latin typeface="Roboto Cn"/>
                <a:cs typeface="Roboto Cn"/>
              </a:rPr>
              <a:t>concerns.these </a:t>
            </a:r>
            <a:r>
              <a:rPr sz="1100" b="1" i="1" spc="55" dirty="0">
                <a:latin typeface="Roboto Cn"/>
                <a:cs typeface="Roboto Cn"/>
              </a:rPr>
              <a:t>solution </a:t>
            </a:r>
            <a:r>
              <a:rPr sz="1100" b="1" i="1" spc="80" dirty="0">
                <a:latin typeface="Roboto Cn"/>
                <a:cs typeface="Roboto Cn"/>
              </a:rPr>
              <a:t>can be </a:t>
            </a:r>
            <a:r>
              <a:rPr sz="1100" b="1" i="1" spc="75" dirty="0">
                <a:latin typeface="Roboto Cn"/>
                <a:cs typeface="Roboto Cn"/>
              </a:rPr>
              <a:t>adapted and implemented </a:t>
            </a:r>
            <a:r>
              <a:rPr sz="1100" b="1" i="1" spc="35" dirty="0">
                <a:latin typeface="Roboto Cn"/>
                <a:cs typeface="Roboto Cn"/>
              </a:rPr>
              <a:t>in </a:t>
            </a:r>
            <a:r>
              <a:rPr sz="1100" b="1" i="1" spc="60" dirty="0">
                <a:latin typeface="Roboto Cn"/>
                <a:cs typeface="Roboto Cn"/>
              </a:rPr>
              <a:t>the </a:t>
            </a:r>
            <a:r>
              <a:rPr sz="1100" b="1" i="1" spc="55" dirty="0">
                <a:latin typeface="Roboto Cn"/>
                <a:cs typeface="Roboto Cn"/>
              </a:rPr>
              <a:t>following </a:t>
            </a:r>
            <a:r>
              <a:rPr sz="1100" b="1" i="1" spc="-229" dirty="0">
                <a:latin typeface="Roboto Cn"/>
                <a:cs typeface="Roboto Cn"/>
              </a:rPr>
              <a:t> </a:t>
            </a:r>
            <a:r>
              <a:rPr sz="1100" b="1" i="1" spc="60" dirty="0">
                <a:latin typeface="Roboto Cn"/>
                <a:cs typeface="Roboto Cn"/>
              </a:rPr>
              <a:t>areas:</a:t>
            </a:r>
            <a:endParaRPr sz="1100" dirty="0">
              <a:latin typeface="Roboto Cn"/>
              <a:cs typeface="Roboto Cn"/>
            </a:endParaRPr>
          </a:p>
          <a:p>
            <a:pPr marL="102235" marR="263525" indent="1179830">
              <a:lnSpc>
                <a:spcPct val="112300"/>
              </a:lnSpc>
              <a:spcBef>
                <a:spcPts val="1060"/>
              </a:spcBef>
            </a:pPr>
            <a:r>
              <a:rPr sz="800" b="1" i="1" spc="70" dirty="0">
                <a:latin typeface="Roboto Cn"/>
                <a:cs typeface="Roboto Cn"/>
              </a:rPr>
              <a:t>METROPOLITAN </a:t>
            </a:r>
            <a:r>
              <a:rPr sz="800" b="1" i="1" spc="45" dirty="0">
                <a:latin typeface="Roboto Cn"/>
                <a:cs typeface="Roboto Cn"/>
              </a:rPr>
              <a:t>CITIES,TIER </a:t>
            </a:r>
            <a:r>
              <a:rPr sz="800" b="1" i="1" spc="25" dirty="0">
                <a:latin typeface="Roboto Cn"/>
                <a:cs typeface="Roboto Cn"/>
              </a:rPr>
              <a:t>2 </a:t>
            </a:r>
            <a:r>
              <a:rPr sz="800" b="1" i="1" spc="75" dirty="0">
                <a:latin typeface="Roboto Cn"/>
                <a:cs typeface="Roboto Cn"/>
              </a:rPr>
              <a:t>AND </a:t>
            </a:r>
            <a:r>
              <a:rPr sz="800" b="1" i="1" spc="25" dirty="0">
                <a:latin typeface="Roboto Cn"/>
                <a:cs typeface="Roboto Cn"/>
              </a:rPr>
              <a:t>3 </a:t>
            </a:r>
            <a:r>
              <a:rPr sz="800" b="1" i="1" spc="55" dirty="0">
                <a:latin typeface="Roboto Cn"/>
                <a:cs typeface="Roboto Cn"/>
              </a:rPr>
              <a:t>CITIES,DEVELOPNG </a:t>
            </a:r>
            <a:r>
              <a:rPr sz="800" b="1" i="1" spc="60" dirty="0">
                <a:latin typeface="Roboto Cn"/>
                <a:cs typeface="Roboto Cn"/>
              </a:rPr>
              <a:t>URBAN </a:t>
            </a:r>
            <a:r>
              <a:rPr sz="800" b="1" i="1" spc="55" dirty="0">
                <a:latin typeface="Roboto Cn"/>
                <a:cs typeface="Roboto Cn"/>
              </a:rPr>
              <a:t>AREAS,TOURIST </a:t>
            </a:r>
            <a:r>
              <a:rPr sz="800" b="1" i="1" spc="60" dirty="0">
                <a:latin typeface="Roboto Cn"/>
                <a:cs typeface="Roboto Cn"/>
              </a:rPr>
              <a:t> </a:t>
            </a:r>
            <a:r>
              <a:rPr sz="800" b="1" i="1" spc="55" dirty="0">
                <a:latin typeface="Roboto Cn"/>
                <a:cs typeface="Roboto Cn"/>
              </a:rPr>
              <a:t>DESTINATION,HISTORIC</a:t>
            </a:r>
            <a:r>
              <a:rPr sz="800" b="1" i="1" spc="45" dirty="0">
                <a:latin typeface="Roboto Cn"/>
                <a:cs typeface="Roboto Cn"/>
              </a:rPr>
              <a:t> </a:t>
            </a:r>
            <a:r>
              <a:rPr sz="800" b="1" i="1" spc="75" dirty="0">
                <a:latin typeface="Roboto Cn"/>
                <a:cs typeface="Roboto Cn"/>
              </a:rPr>
              <a:t>AND</a:t>
            </a:r>
            <a:r>
              <a:rPr sz="800" b="1" i="1" spc="50" dirty="0">
                <a:latin typeface="Roboto Cn"/>
                <a:cs typeface="Roboto Cn"/>
              </a:rPr>
              <a:t> </a:t>
            </a:r>
            <a:r>
              <a:rPr sz="800" b="1" i="1" spc="60" dirty="0">
                <a:latin typeface="Roboto Cn"/>
                <a:cs typeface="Roboto Cn"/>
              </a:rPr>
              <a:t>CULTURAL</a:t>
            </a:r>
            <a:r>
              <a:rPr sz="800" b="1" i="1" spc="50" dirty="0">
                <a:latin typeface="Roboto Cn"/>
                <a:cs typeface="Roboto Cn"/>
              </a:rPr>
              <a:t> </a:t>
            </a:r>
            <a:r>
              <a:rPr sz="800" b="1" i="1" spc="55" dirty="0">
                <a:latin typeface="Roboto Cn"/>
                <a:cs typeface="Roboto Cn"/>
              </a:rPr>
              <a:t>DISTRICTS,SMART</a:t>
            </a:r>
            <a:r>
              <a:rPr sz="800" b="1" i="1" spc="50" dirty="0">
                <a:latin typeface="Roboto Cn"/>
                <a:cs typeface="Roboto Cn"/>
              </a:rPr>
              <a:t> </a:t>
            </a:r>
            <a:r>
              <a:rPr sz="800" b="1" i="1" spc="45" dirty="0">
                <a:latin typeface="Roboto Cn"/>
                <a:cs typeface="Roboto Cn"/>
              </a:rPr>
              <a:t>CITIES,RURAL-URBAN </a:t>
            </a:r>
            <a:r>
              <a:rPr sz="800" b="1" i="1" spc="60" dirty="0">
                <a:latin typeface="Roboto Cn"/>
                <a:cs typeface="Roboto Cn"/>
              </a:rPr>
              <a:t>TRANSITION</a:t>
            </a:r>
            <a:r>
              <a:rPr sz="800" b="1" i="1" spc="45" dirty="0">
                <a:latin typeface="Roboto Cn"/>
                <a:cs typeface="Roboto Cn"/>
              </a:rPr>
              <a:t> </a:t>
            </a:r>
            <a:r>
              <a:rPr sz="800" b="1" i="1" spc="70" dirty="0">
                <a:latin typeface="Roboto Cn"/>
                <a:cs typeface="Roboto Cn"/>
              </a:rPr>
              <a:t>ZONES</a:t>
            </a:r>
            <a:r>
              <a:rPr sz="800" b="1" i="1" spc="40" dirty="0">
                <a:latin typeface="Roboto Cn"/>
                <a:cs typeface="Roboto Cn"/>
              </a:rPr>
              <a:t> </a:t>
            </a:r>
            <a:r>
              <a:rPr sz="800" b="1" i="1" spc="20" dirty="0">
                <a:latin typeface="Roboto Cn"/>
                <a:cs typeface="Roboto Cn"/>
              </a:rPr>
              <a:t>etc.....</a:t>
            </a:r>
            <a:endParaRPr sz="8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 dirty="0">
              <a:latin typeface="Roboto Cn"/>
              <a:cs typeface="Roboto Cn"/>
            </a:endParaRPr>
          </a:p>
          <a:p>
            <a:pPr marL="2667000" indent="-165735">
              <a:lnSpc>
                <a:spcPct val="100000"/>
              </a:lnSpc>
              <a:buSzPct val="92857"/>
              <a:buAutoNum type="arabicParenR" startAt="6"/>
              <a:tabLst>
                <a:tab pos="2667635" algn="l"/>
              </a:tabLst>
            </a:pPr>
            <a:r>
              <a:rPr sz="1400" b="1" i="1" spc="110" dirty="0">
                <a:latin typeface="Roboto Cn"/>
                <a:cs typeface="Roboto Cn"/>
              </a:rPr>
              <a:t>CONCLUSION</a:t>
            </a:r>
            <a:endParaRPr sz="1400" dirty="0">
              <a:latin typeface="Roboto Cn"/>
              <a:cs typeface="Roboto Cn"/>
            </a:endParaRPr>
          </a:p>
          <a:p>
            <a:pPr marL="102235" marR="80645" indent="-90170" algn="just">
              <a:lnSpc>
                <a:spcPct val="112300"/>
              </a:lnSpc>
              <a:spcBef>
                <a:spcPts val="1110"/>
              </a:spcBef>
            </a:pPr>
            <a:r>
              <a:rPr sz="900" b="1" i="1" spc="70" dirty="0">
                <a:latin typeface="Roboto Cn"/>
                <a:cs typeface="Roboto Cn"/>
              </a:rPr>
              <a:t>The </a:t>
            </a:r>
            <a:r>
              <a:rPr sz="900" b="1" i="1" spc="45" dirty="0">
                <a:latin typeface="Roboto Cn"/>
                <a:cs typeface="Roboto Cn"/>
              </a:rPr>
              <a:t>analysis </a:t>
            </a:r>
            <a:r>
              <a:rPr sz="900" b="1" i="1" spc="50" dirty="0">
                <a:latin typeface="Roboto Cn"/>
                <a:cs typeface="Roboto Cn"/>
              </a:rPr>
              <a:t>of </a:t>
            </a:r>
            <a:r>
              <a:rPr sz="900" b="1" i="1" spc="55" dirty="0">
                <a:latin typeface="Roboto Cn"/>
                <a:cs typeface="Roboto Cn"/>
              </a:rPr>
              <a:t>housing </a:t>
            </a:r>
            <a:r>
              <a:rPr sz="900" b="1" i="1" spc="50" dirty="0">
                <a:latin typeface="Roboto Cn"/>
                <a:cs typeface="Roboto Cn"/>
              </a:rPr>
              <a:t>prices </a:t>
            </a:r>
            <a:r>
              <a:rPr sz="900" b="1" i="1" spc="25" dirty="0">
                <a:latin typeface="Roboto Cn"/>
                <a:cs typeface="Roboto Cn"/>
              </a:rPr>
              <a:t>in </a:t>
            </a:r>
            <a:r>
              <a:rPr sz="900" b="1" i="1" spc="50" dirty="0">
                <a:latin typeface="Roboto Cn"/>
                <a:cs typeface="Roboto Cn"/>
              </a:rPr>
              <a:t>metropolitan </a:t>
            </a:r>
            <a:r>
              <a:rPr sz="900" b="1" i="1" spc="60" dirty="0">
                <a:latin typeface="Roboto Cn"/>
                <a:cs typeface="Roboto Cn"/>
              </a:rPr>
              <a:t>areas </a:t>
            </a:r>
            <a:r>
              <a:rPr sz="900" b="1" i="1" spc="25" dirty="0">
                <a:latin typeface="Roboto Cn"/>
                <a:cs typeface="Roboto Cn"/>
              </a:rPr>
              <a:t>in </a:t>
            </a:r>
            <a:r>
              <a:rPr sz="900" b="1" i="1" spc="40" dirty="0">
                <a:latin typeface="Roboto Cn"/>
                <a:cs typeface="Roboto Cn"/>
              </a:rPr>
              <a:t>india </a:t>
            </a:r>
            <a:r>
              <a:rPr sz="900" b="1" i="1" spc="65" dirty="0">
                <a:latin typeface="Roboto Cn"/>
                <a:cs typeface="Roboto Cn"/>
              </a:rPr>
              <a:t>has </a:t>
            </a:r>
            <a:r>
              <a:rPr sz="900" b="1" i="1" spc="50" dirty="0">
                <a:latin typeface="Roboto Cn"/>
                <a:cs typeface="Roboto Cn"/>
              </a:rPr>
              <a:t>revealed </a:t>
            </a:r>
            <a:r>
              <a:rPr sz="900" b="1" i="1" spc="65" dirty="0">
                <a:latin typeface="Roboto Cn"/>
                <a:cs typeface="Roboto Cn"/>
              </a:rPr>
              <a:t>a </a:t>
            </a:r>
            <a:r>
              <a:rPr sz="900" b="1" i="1" spc="50" dirty="0">
                <a:latin typeface="Roboto Cn"/>
                <a:cs typeface="Roboto Cn"/>
              </a:rPr>
              <a:t>multifaceted </a:t>
            </a:r>
            <a:r>
              <a:rPr sz="900" b="1" i="1" spc="60" dirty="0">
                <a:latin typeface="Roboto Cn"/>
                <a:cs typeface="Roboto Cn"/>
              </a:rPr>
              <a:t>landscape </a:t>
            </a:r>
            <a:r>
              <a:rPr sz="900" b="1" i="1" spc="45" dirty="0">
                <a:latin typeface="Roboto Cn"/>
                <a:cs typeface="Roboto Cn"/>
              </a:rPr>
              <a:t>with </a:t>
            </a:r>
            <a:r>
              <a:rPr sz="900" b="1" i="1" spc="-18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both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challenges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and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oppurtunities.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the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0" dirty="0">
                <a:latin typeface="Roboto Cn"/>
                <a:cs typeface="Roboto Cn"/>
              </a:rPr>
              <a:t>purpose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of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35" dirty="0">
                <a:latin typeface="Roboto Cn"/>
                <a:cs typeface="Roboto Cn"/>
              </a:rPr>
              <a:t>this </a:t>
            </a:r>
            <a:r>
              <a:rPr sz="900" b="1" i="1" spc="50" dirty="0">
                <a:latin typeface="Roboto Cn"/>
                <a:cs typeface="Roboto Cn"/>
              </a:rPr>
              <a:t>study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was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to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understand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the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factors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influencing </a:t>
            </a:r>
            <a:r>
              <a:rPr sz="900" b="1" i="1" spc="-19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housing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prices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,propose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solutions,and</a:t>
            </a:r>
            <a:r>
              <a:rPr sz="900" b="1" i="1" spc="35" dirty="0">
                <a:latin typeface="Roboto Cn"/>
                <a:cs typeface="Roboto Cn"/>
              </a:rPr>
              <a:t> identify </a:t>
            </a:r>
            <a:r>
              <a:rPr sz="900" b="1" i="1" spc="60" dirty="0">
                <a:latin typeface="Roboto Cn"/>
                <a:cs typeface="Roboto Cn"/>
              </a:rPr>
              <a:t>areas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where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these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solutions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can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be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applied</a:t>
            </a:r>
            <a:endParaRPr sz="900" dirty="0">
              <a:latin typeface="Roboto Cn"/>
              <a:cs typeface="Roboto C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 dirty="0">
              <a:latin typeface="Roboto Cn"/>
              <a:cs typeface="Roboto Cn"/>
            </a:endParaRPr>
          </a:p>
          <a:p>
            <a:pPr marL="3149600" indent="-165735">
              <a:lnSpc>
                <a:spcPct val="100000"/>
              </a:lnSpc>
              <a:buSzPct val="92857"/>
              <a:buAutoNum type="arabicParenR" startAt="7"/>
              <a:tabLst>
                <a:tab pos="3150235" algn="l"/>
              </a:tabLst>
            </a:pPr>
            <a:r>
              <a:rPr sz="1400" b="1" i="1" spc="105" dirty="0">
                <a:latin typeface="Roboto Cn"/>
                <a:cs typeface="Roboto Cn"/>
              </a:rPr>
              <a:t>FUTURE</a:t>
            </a:r>
            <a:r>
              <a:rPr sz="1400" b="1" i="1" spc="25" dirty="0">
                <a:latin typeface="Roboto Cn"/>
                <a:cs typeface="Roboto Cn"/>
              </a:rPr>
              <a:t> </a:t>
            </a:r>
            <a:r>
              <a:rPr sz="1400" b="1" i="1" spc="114" dirty="0">
                <a:latin typeface="Roboto Cn"/>
                <a:cs typeface="Roboto Cn"/>
              </a:rPr>
              <a:t>SCOPE</a:t>
            </a:r>
            <a:endParaRPr sz="1400" dirty="0">
              <a:latin typeface="Roboto Cn"/>
              <a:cs typeface="Roboto Cn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900" b="1" i="1" spc="45" dirty="0">
                <a:latin typeface="Roboto Cn"/>
                <a:cs typeface="Roboto Cn"/>
              </a:rPr>
              <a:t>Several</a:t>
            </a:r>
            <a:r>
              <a:rPr sz="900" b="1" i="1" spc="40" dirty="0">
                <a:latin typeface="Roboto Cn"/>
                <a:cs typeface="Roboto Cn"/>
              </a:rPr>
              <a:t> potential </a:t>
            </a:r>
            <a:r>
              <a:rPr sz="900" b="1" i="1" spc="65" dirty="0">
                <a:latin typeface="Roboto Cn"/>
                <a:cs typeface="Roboto Cn"/>
              </a:rPr>
              <a:t>enhancements</a:t>
            </a:r>
            <a:r>
              <a:rPr sz="900" b="1" i="1" spc="5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can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65" dirty="0">
                <a:latin typeface="Roboto Cn"/>
                <a:cs typeface="Roboto Cn"/>
              </a:rPr>
              <a:t>be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80" dirty="0">
                <a:latin typeface="Roboto Cn"/>
                <a:cs typeface="Roboto Cn"/>
              </a:rPr>
              <a:t>made</a:t>
            </a:r>
            <a:r>
              <a:rPr sz="900" b="1" i="1" spc="45" dirty="0">
                <a:latin typeface="Roboto Cn"/>
                <a:cs typeface="Roboto Cn"/>
              </a:rPr>
              <a:t> </a:t>
            </a:r>
            <a:r>
              <a:rPr sz="900" b="1" i="1" spc="25" dirty="0">
                <a:latin typeface="Roboto Cn"/>
                <a:cs typeface="Roboto Cn"/>
              </a:rPr>
              <a:t>in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the future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to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improve</a:t>
            </a:r>
            <a:r>
              <a:rPr sz="900" b="1" i="1" spc="45" dirty="0">
                <a:latin typeface="Roboto Cn"/>
                <a:cs typeface="Roboto Cn"/>
              </a:rPr>
              <a:t> the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70" dirty="0">
                <a:latin typeface="Roboto Cn"/>
                <a:cs typeface="Roboto Cn"/>
              </a:rPr>
              <a:t>management</a:t>
            </a:r>
            <a:r>
              <a:rPr sz="900" b="1" i="1" spc="50" dirty="0">
                <a:latin typeface="Roboto Cn"/>
                <a:cs typeface="Roboto Cn"/>
              </a:rPr>
              <a:t> of</a:t>
            </a:r>
            <a:r>
              <a:rPr sz="900" b="1" i="1" spc="4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housing</a:t>
            </a:r>
            <a:r>
              <a:rPr sz="900" b="1" i="1" spc="4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prices</a:t>
            </a:r>
            <a:endParaRPr sz="900" dirty="0">
              <a:latin typeface="Roboto Cn"/>
              <a:cs typeface="Roboto Cn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8411" y="182880"/>
            <a:ext cx="5495925" cy="3095625"/>
          </a:xfrm>
          <a:prstGeom prst="rect">
            <a:avLst/>
          </a:prstGeom>
        </p:spPr>
      </p:pic>
      <p:pic>
        <p:nvPicPr>
          <p:cNvPr id="5" name="AUD-20231015-WA0002.mp3">
            <a:hlinkClick r:id="" action="ppaction://media"/>
            <a:extLst>
              <a:ext uri="{FF2B5EF4-FFF2-40B4-BE49-F238E27FC236}">
                <a16:creationId xmlns:a16="http://schemas.microsoft.com/office/drawing/2014/main" id="{DF472C1C-3B6F-6D49-AE6D-D269EAFFF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4336" y="8549640"/>
            <a:ext cx="457200" cy="457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360" y="334627"/>
            <a:ext cx="5207635" cy="310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300"/>
              </a:lnSpc>
              <a:spcBef>
                <a:spcPts val="100"/>
              </a:spcBef>
            </a:pPr>
            <a:r>
              <a:rPr sz="900" b="1" i="1" spc="25" dirty="0">
                <a:latin typeface="Roboto Cn"/>
                <a:cs typeface="Roboto Cn"/>
              </a:rPr>
              <a:t>in </a:t>
            </a:r>
            <a:r>
              <a:rPr sz="900" b="1" i="1" spc="50" dirty="0">
                <a:latin typeface="Roboto Cn"/>
                <a:cs typeface="Roboto Cn"/>
              </a:rPr>
              <a:t>metropolitan </a:t>
            </a:r>
            <a:r>
              <a:rPr sz="900" b="1" i="1" spc="55" dirty="0">
                <a:latin typeface="Roboto Cn"/>
                <a:cs typeface="Roboto Cn"/>
              </a:rPr>
              <a:t>areas,Advanced data </a:t>
            </a:r>
            <a:r>
              <a:rPr sz="900" b="1" i="1" spc="45" dirty="0">
                <a:latin typeface="Roboto Cn"/>
                <a:cs typeface="Roboto Cn"/>
              </a:rPr>
              <a:t>analytics </a:t>
            </a:r>
            <a:r>
              <a:rPr sz="900" b="1" i="1" spc="65" dirty="0">
                <a:latin typeface="Roboto Cn"/>
                <a:cs typeface="Roboto Cn"/>
              </a:rPr>
              <a:t>and </a:t>
            </a:r>
            <a:r>
              <a:rPr sz="900" b="1" i="1" spc="30" dirty="0">
                <a:latin typeface="Roboto Cn"/>
                <a:cs typeface="Roboto Cn"/>
              </a:rPr>
              <a:t>artificial </a:t>
            </a:r>
            <a:r>
              <a:rPr sz="900" b="1" i="1" spc="40" dirty="0">
                <a:latin typeface="Roboto Cn"/>
                <a:cs typeface="Roboto Cn"/>
              </a:rPr>
              <a:t>intelligence </a:t>
            </a:r>
            <a:r>
              <a:rPr sz="900" b="1" i="1" spc="65" dirty="0">
                <a:latin typeface="Roboto Cn"/>
                <a:cs typeface="Roboto Cn"/>
              </a:rPr>
              <a:t>can be used </a:t>
            </a:r>
            <a:r>
              <a:rPr sz="900" b="1" i="1" spc="45" dirty="0">
                <a:latin typeface="Roboto Cn"/>
                <a:cs typeface="Roboto Cn"/>
              </a:rPr>
              <a:t>to better predict </a:t>
            </a:r>
            <a:r>
              <a:rPr sz="900" b="1" i="1" spc="-185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housing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0" dirty="0">
                <a:latin typeface="Roboto Cn"/>
                <a:cs typeface="Roboto Cn"/>
              </a:rPr>
              <a:t>prices</a:t>
            </a:r>
            <a:r>
              <a:rPr sz="900" b="1" i="1" spc="35" dirty="0">
                <a:latin typeface="Roboto Cn"/>
                <a:cs typeface="Roboto Cn"/>
              </a:rPr>
              <a:t> </a:t>
            </a:r>
            <a:r>
              <a:rPr sz="900" b="1" i="1" spc="45" dirty="0">
                <a:latin typeface="Roboto Cn"/>
                <a:cs typeface="Roboto Cn"/>
              </a:rPr>
              <a:t>trends,enabling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75" dirty="0">
                <a:latin typeface="Roboto Cn"/>
                <a:cs typeface="Roboto Cn"/>
              </a:rPr>
              <a:t>more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accurate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40" dirty="0">
                <a:latin typeface="Roboto Cn"/>
                <a:cs typeface="Roboto Cn"/>
              </a:rPr>
              <a:t>policy</a:t>
            </a:r>
            <a:r>
              <a:rPr sz="900" b="1" i="1" spc="30" dirty="0">
                <a:latin typeface="Roboto Cn"/>
                <a:cs typeface="Roboto Cn"/>
              </a:rPr>
              <a:t> </a:t>
            </a:r>
            <a:r>
              <a:rPr sz="900" b="1" i="1" spc="55" dirty="0">
                <a:latin typeface="Roboto Cn"/>
                <a:cs typeface="Roboto Cn"/>
              </a:rPr>
              <a:t>decisions</a:t>
            </a:r>
            <a:endParaRPr sz="900">
              <a:latin typeface="Roboto Cn"/>
              <a:cs typeface="Roboto C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C6E6F-1C7F-7DEC-A232-A7D5329CC7A4}"/>
              </a:ext>
            </a:extLst>
          </p:cNvPr>
          <p:cNvSpPr txBox="1"/>
          <p:nvPr/>
        </p:nvSpPr>
        <p:spPr>
          <a:xfrm>
            <a:off x="2971800" y="41148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D014E-638C-348C-0809-97550A430461}"/>
              </a:ext>
            </a:extLst>
          </p:cNvPr>
          <p:cNvSpPr txBox="1"/>
          <p:nvPr/>
        </p:nvSpPr>
        <p:spPr>
          <a:xfrm>
            <a:off x="2791777" y="994985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8)Data literacy with tableau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7EBE0-6DFE-6350-ED27-6B7A12034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66" y="2387600"/>
            <a:ext cx="1988144" cy="3454400"/>
          </a:xfrm>
          <a:prstGeom prst="rect">
            <a:avLst/>
          </a:prstGeom>
        </p:spPr>
      </p:pic>
      <p:pic>
        <p:nvPicPr>
          <p:cNvPr id="6" name="AUD-20231015-WA0002.mp3">
            <a:hlinkClick r:id="" action="ppaction://media"/>
            <a:extLst>
              <a:ext uri="{FF2B5EF4-FFF2-40B4-BE49-F238E27FC236}">
                <a16:creationId xmlns:a16="http://schemas.microsoft.com/office/drawing/2014/main" id="{C79CCF2E-D266-E333-77F3-B2EABDC0A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7577" y="6720840"/>
            <a:ext cx="457200" cy="457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pravipravina51@gmail.com</cp:lastModifiedBy>
  <cp:revision>6</cp:revision>
  <dcterms:created xsi:type="dcterms:W3CDTF">2023-10-14T15:23:24Z</dcterms:created>
  <dcterms:modified xsi:type="dcterms:W3CDTF">2023-10-15T05:08:14Z</dcterms:modified>
</cp:coreProperties>
</file>